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4" r:id="rId3"/>
    <p:sldId id="275" r:id="rId4"/>
    <p:sldId id="276" r:id="rId5"/>
    <p:sldId id="258" r:id="rId6"/>
    <p:sldId id="259" r:id="rId7"/>
    <p:sldId id="261" r:id="rId8"/>
    <p:sldId id="262" r:id="rId9"/>
    <p:sldId id="260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2" r:id="rId19"/>
    <p:sldId id="271" r:id="rId20"/>
    <p:sldId id="273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541"/>
  </p:normalViewPr>
  <p:slideViewPr>
    <p:cSldViewPr snapToGrid="0" snapToObjects="1">
      <p:cViewPr varScale="1">
        <p:scale>
          <a:sx n="124" d="100"/>
          <a:sy n="124" d="100"/>
        </p:scale>
        <p:origin x="182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C3BCBF-F529-7B4D-9BD5-215ECE28C7EF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381086-328C-7249-9AFB-2772A1473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36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055E9C-BC46-E24A-98CB-5AA48FC295E0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53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09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214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2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2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527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97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216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250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11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891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2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78F15-DCCD-A345-9570-37303EFB7E37}" type="datetimeFigureOut">
              <a:rPr lang="en-US" smtClean="0"/>
              <a:t>11/15/16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5B107-5234-3543-A281-05BE22F23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805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hyperlink" Target="http://news.nationalgeographic.com/news/2013/06/130619-pets-poll-animals-united-states-nation-dogs-cats/" TargetMode="External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18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418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8900" y="1417639"/>
            <a:ext cx="2649938" cy="27457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417638"/>
            <a:ext cx="2649939" cy="27457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7030" y="3933498"/>
            <a:ext cx="2649939" cy="274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92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“P-value”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Consider proportion of fake samples &lt; </a:t>
            </a:r>
            <a:r>
              <a:rPr lang="en-US" dirty="0" smtClean="0"/>
              <a:t>314</a:t>
            </a:r>
            <a:endParaRPr lang="en-US" dirty="0" smtClean="0"/>
          </a:p>
          <a:p>
            <a:r>
              <a:rPr lang="en-US" dirty="0" smtClean="0"/>
              <a:t>Values close to 0 or 1 are not consistent with the </a:t>
            </a:r>
            <a:r>
              <a:rPr lang="en-US" dirty="0" smtClean="0"/>
              <a:t>model. (Why?)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1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Cutoff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Using better resolution of models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usual cutoff 0.05 split between both sides (0.975 and .025)</a:t>
            </a:r>
          </a:p>
          <a:p>
            <a:r>
              <a:rPr lang="en-US" dirty="0" smtClean="0"/>
              <a:t>Models selected: [.</a:t>
            </a:r>
            <a:r>
              <a:rPr lang="en-US" dirty="0" smtClean="0"/>
              <a:t>482, </a:t>
            </a:r>
            <a:r>
              <a:rPr lang="en-US" dirty="0" smtClean="0"/>
              <a:t>.</a:t>
            </a:r>
            <a:r>
              <a:rPr lang="en-US" dirty="0" smtClean="0"/>
              <a:t>560]</a:t>
            </a:r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641" y="2065104"/>
            <a:ext cx="6027768" cy="234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754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Fake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 sub-groups</a:t>
            </a:r>
          </a:p>
          <a:p>
            <a:pPr lvl="1"/>
            <a:r>
              <a:rPr lang="en-US" dirty="0" smtClean="0"/>
              <a:t>46,392,000 (R)</a:t>
            </a:r>
          </a:p>
          <a:p>
            <a:pPr lvl="1"/>
            <a:r>
              <a:rPr lang="en-US" dirty="0" smtClean="0"/>
              <a:t>64,950,000  (D)</a:t>
            </a:r>
          </a:p>
          <a:p>
            <a:pPr lvl="1"/>
            <a:r>
              <a:rPr lang="en-US" dirty="0" smtClean="0"/>
              <a:t>114,436,000 (I)</a:t>
            </a:r>
          </a:p>
          <a:p>
            <a:r>
              <a:rPr lang="en-US" dirty="0" smtClean="0"/>
              <a:t>The </a:t>
            </a:r>
            <a:r>
              <a:rPr lang="en-US" dirty="0" smtClean="0"/>
              <a:t>sample </a:t>
            </a:r>
            <a:r>
              <a:rPr lang="en-US" dirty="0" smtClean="0"/>
              <a:t>contains:</a:t>
            </a:r>
            <a:endParaRPr lang="en-US" dirty="0" smtClean="0"/>
          </a:p>
          <a:p>
            <a:pPr lvl="1"/>
            <a:r>
              <a:rPr lang="en-US" dirty="0" smtClean="0"/>
              <a:t>Sampled </a:t>
            </a:r>
            <a:r>
              <a:rPr lang="en-US" dirty="0" smtClean="0"/>
              <a:t>111</a:t>
            </a:r>
            <a:r>
              <a:rPr lang="en-US" dirty="0" smtClean="0"/>
              <a:t>, </a:t>
            </a:r>
            <a:r>
              <a:rPr lang="en-US" dirty="0"/>
              <a:t>1</a:t>
            </a:r>
            <a:r>
              <a:rPr lang="en-US" dirty="0" smtClean="0"/>
              <a:t>01 </a:t>
            </a:r>
            <a:r>
              <a:rPr lang="en-US" dirty="0" smtClean="0"/>
              <a:t>yes (R)</a:t>
            </a:r>
          </a:p>
          <a:p>
            <a:pPr lvl="1"/>
            <a:r>
              <a:rPr lang="en-US" dirty="0" smtClean="0"/>
              <a:t>Sampled </a:t>
            </a:r>
            <a:r>
              <a:rPr lang="en-US" dirty="0" smtClean="0"/>
              <a:t>166</a:t>
            </a:r>
            <a:r>
              <a:rPr lang="en-US" dirty="0" smtClean="0"/>
              <a:t>, 30 </a:t>
            </a:r>
            <a:r>
              <a:rPr lang="en-US" dirty="0" smtClean="0"/>
              <a:t>yes (D)</a:t>
            </a:r>
          </a:p>
          <a:p>
            <a:pPr lvl="1"/>
            <a:r>
              <a:rPr lang="en-US" dirty="0" smtClean="0"/>
              <a:t>Sampled </a:t>
            </a:r>
            <a:r>
              <a:rPr lang="en-US" dirty="0" smtClean="0"/>
              <a:t>326</a:t>
            </a:r>
            <a:r>
              <a:rPr lang="en-US" dirty="0" smtClean="0"/>
              <a:t>, 183 </a:t>
            </a:r>
            <a:r>
              <a:rPr lang="en-US" dirty="0" smtClean="0"/>
              <a:t>yes (I)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417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 many levers to “fiddle” (three different Ks for each group)</a:t>
            </a:r>
            <a:endParaRPr lang="en-US" dirty="0"/>
          </a:p>
          <a:p>
            <a:r>
              <a:rPr lang="en-US" dirty="0" smtClean="0"/>
              <a:t>Not easy to </a:t>
            </a:r>
            <a:r>
              <a:rPr lang="en-US" dirty="0" smtClean="0"/>
              <a:t>simply look how well the data </a:t>
            </a:r>
            <a:r>
              <a:rPr lang="en-US" dirty="0" smtClean="0"/>
              <a:t>fits for all models.</a:t>
            </a:r>
            <a:endParaRPr lang="en-US" dirty="0" smtClean="0"/>
          </a:p>
          <a:p>
            <a:r>
              <a:rPr lang="en-US" dirty="0" smtClean="0"/>
              <a:t>Needs more sophisticated statistics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73391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parametric bootstrap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 a number/numbers estimated from the data (point estimate).</a:t>
            </a:r>
          </a:p>
          <a:p>
            <a:r>
              <a:rPr lang="en-US" dirty="0" smtClean="0"/>
              <a:t>Use this number to simulate a lot of fake data and see how the fake data can vary.</a:t>
            </a:r>
          </a:p>
          <a:p>
            <a:r>
              <a:rPr lang="en-US" dirty="0" smtClean="0"/>
              <a:t>Use this variability to estimate the uncertainty in our estimator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538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Without Stratification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Estimated </a:t>
            </a:r>
            <a:br>
              <a:rPr lang="en-US" dirty="0" smtClean="0"/>
            </a:br>
            <a:r>
              <a:rPr lang="en-US" dirty="0" smtClean="0"/>
              <a:t>K</a:t>
            </a:r>
            <a:r>
              <a:rPr lang="en-US" dirty="0"/>
              <a:t>= </a:t>
            </a:r>
            <a:r>
              <a:rPr lang="en-US" dirty="0" smtClean="0"/>
              <a:t>225,778,000 * </a:t>
            </a:r>
            <a:r>
              <a:rPr lang="en-US" dirty="0" smtClean="0"/>
              <a:t>(</a:t>
            </a:r>
            <a:r>
              <a:rPr lang="en-US" dirty="0" smtClean="0"/>
              <a:t>314</a:t>
            </a:r>
            <a:r>
              <a:rPr lang="en-US" dirty="0" smtClean="0"/>
              <a:t>/603)=</a:t>
            </a:r>
            <a:r>
              <a:rPr lang="is-IS" dirty="0"/>
              <a:t> </a:t>
            </a:r>
            <a:r>
              <a:rPr lang="is-IS" dirty="0" smtClean="0"/>
              <a:t>117,569,307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Estimated p in (.</a:t>
            </a:r>
            <a:r>
              <a:rPr lang="en-US" dirty="0" smtClean="0"/>
              <a:t>481,.561)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652" y="2486065"/>
            <a:ext cx="5350695" cy="275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7731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Stratified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Estimate K for each group – combine to get joint </a:t>
            </a:r>
            <a:r>
              <a:rPr lang="en-US" dirty="0"/>
              <a:t>p</a:t>
            </a:r>
            <a:r>
              <a:rPr lang="en-US" dirty="0" smtClean="0"/>
              <a:t> estimate</a:t>
            </a:r>
          </a:p>
          <a:p>
            <a:r>
              <a:rPr lang="en-US" dirty="0" err="1" smtClean="0"/>
              <a:t>pcombined</a:t>
            </a:r>
            <a:r>
              <a:rPr lang="en-US" dirty="0" smtClean="0"/>
              <a:t>=.20*.91 +.29*.</a:t>
            </a:r>
            <a:r>
              <a:rPr lang="en-US" dirty="0" smtClean="0"/>
              <a:t>18 </a:t>
            </a:r>
            <a:r>
              <a:rPr lang="en-US" dirty="0" smtClean="0"/>
              <a:t>+.51*.</a:t>
            </a:r>
            <a:r>
              <a:rPr lang="en-US" dirty="0" smtClean="0"/>
              <a:t>56</a:t>
            </a:r>
            <a:r>
              <a:rPr lang="en-US" smtClean="0"/>
              <a:t>=.50</a:t>
            </a:r>
            <a:endParaRPr lang="en-US" dirty="0" smtClean="0"/>
          </a:p>
          <a:p>
            <a:pPr lvl="1"/>
            <a:r>
              <a:rPr lang="en-US" dirty="0" smtClean="0"/>
              <a:t>This is </a:t>
            </a:r>
            <a:r>
              <a:rPr lang="en-US" dirty="0" smtClean="0"/>
              <a:t>small difference</a:t>
            </a:r>
            <a:r>
              <a:rPr lang="en-US" dirty="0" smtClean="0"/>
              <a:t> by using </a:t>
            </a:r>
            <a:r>
              <a:rPr lang="en-US" dirty="0" smtClean="0"/>
              <a:t>stratification</a:t>
            </a:r>
          </a:p>
          <a:p>
            <a:pPr lvl="1"/>
            <a:r>
              <a:rPr lang="en-US" dirty="0" smtClean="0"/>
              <a:t>There is a (small) gain in uncertainty</a:t>
            </a:r>
          </a:p>
          <a:p>
            <a:pPr lvl="1"/>
            <a:r>
              <a:rPr lang="en-US" dirty="0" smtClean="0"/>
              <a:t>Bootstrap interval (.</a:t>
            </a:r>
            <a:r>
              <a:rPr lang="en-US" dirty="0" smtClean="0"/>
              <a:t>472,.535)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8086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Bootstrap Stratified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Blah</a:t>
            </a:r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432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Bootstrap SRS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Blah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225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your own survey!</a:t>
            </a:r>
          </a:p>
          <a:p>
            <a:pPr lvl="1"/>
            <a:r>
              <a:rPr lang="en-US" dirty="0" smtClean="0"/>
              <a:t>Find an interesting question and population</a:t>
            </a:r>
          </a:p>
          <a:p>
            <a:pPr lvl="1"/>
            <a:r>
              <a:rPr lang="en-US" dirty="0" smtClean="0"/>
              <a:t>Design your sampling plan</a:t>
            </a:r>
          </a:p>
          <a:p>
            <a:pPr lvl="1"/>
            <a:r>
              <a:rPr lang="en-US" dirty="0" smtClean="0"/>
              <a:t>Collect Data</a:t>
            </a:r>
          </a:p>
          <a:p>
            <a:pPr lvl="1"/>
            <a:r>
              <a:rPr lang="en-US" dirty="0" smtClean="0"/>
              <a:t>Analyze using R</a:t>
            </a:r>
          </a:p>
          <a:p>
            <a:r>
              <a:rPr lang="en-US" dirty="0" smtClean="0"/>
              <a:t>Write 5 page paper on your results</a:t>
            </a:r>
          </a:p>
          <a:p>
            <a:r>
              <a:rPr lang="en-US" dirty="0" smtClean="0"/>
              <a:t>Due December 1</a:t>
            </a:r>
          </a:p>
        </p:txBody>
      </p:sp>
    </p:spTree>
    <p:extLst>
      <p:ext uri="{BB962C8B-B14F-4D97-AF65-F5344CB8AC3E}">
        <p14:creationId xmlns:p14="http://schemas.microsoft.com/office/powerpoint/2010/main" val="80816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Modify </a:t>
            </a:r>
            <a:r>
              <a:rPr lang="en-US" dirty="0" smtClean="0"/>
              <a:t>the bootstrap codes to get the bootstrap intervals for the population proportion of yes in the following two situations: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Population of 30000; SRS sample of 100, observe 32 yes.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Population of 30000 stratified to subpopulations of 10000 and 20000. Sample 30 observing 27 from fist subpopulation and sample 70 observing 5 from second subpopulation.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681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are required to give a short presentation</a:t>
            </a:r>
          </a:p>
          <a:p>
            <a:r>
              <a:rPr lang="en-US" smtClean="0"/>
              <a:t>Last two </a:t>
            </a:r>
            <a:r>
              <a:rPr lang="en-US" dirty="0"/>
              <a:t>classes (December 1 and 6)</a:t>
            </a:r>
            <a:endParaRPr lang="en-US" dirty="0" smtClean="0"/>
          </a:p>
          <a:p>
            <a:pPr lvl="1"/>
            <a:r>
              <a:rPr lang="en-US" dirty="0" smtClean="0"/>
              <a:t>Select one of the three projects</a:t>
            </a:r>
          </a:p>
          <a:p>
            <a:pPr lvl="1"/>
            <a:r>
              <a:rPr lang="en-US" dirty="0" smtClean="0"/>
              <a:t>Make a </a:t>
            </a:r>
            <a:r>
              <a:rPr lang="en-US" dirty="0" err="1" smtClean="0"/>
              <a:t>powerpoint</a:t>
            </a:r>
            <a:r>
              <a:rPr lang="en-US" dirty="0" smtClean="0"/>
              <a:t> presentation (no more than 3-5 slides)</a:t>
            </a:r>
          </a:p>
          <a:p>
            <a:pPr lvl="1"/>
            <a:r>
              <a:rPr lang="en-US" dirty="0" smtClean="0"/>
              <a:t>Present your results to the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25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Main ideas of statistics</a:t>
            </a:r>
          </a:p>
          <a:p>
            <a:pPr lvl="1"/>
            <a:r>
              <a:rPr lang="en-US" dirty="0" smtClean="0"/>
              <a:t>Given multiple plausible models select one (or several) that is (are) the most consistent with the observed data</a:t>
            </a:r>
          </a:p>
          <a:p>
            <a:pPr lvl="1"/>
            <a:r>
              <a:rPr lang="en-US" dirty="0" smtClean="0"/>
              <a:t>Quantify a measure of belief in our solution</a:t>
            </a:r>
          </a:p>
          <a:p>
            <a:r>
              <a:rPr lang="en-US" dirty="0" smtClean="0"/>
              <a:t>The main idea is that if something looks like a very unlikely coincidence we would prefer another more likely explanation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544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96962"/>
          </a:xfr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0070C0"/>
                </a:solidFill>
              </a:rPr>
              <a:t>Parameters</a:t>
            </a:r>
            <a:r>
              <a:rPr lang="en-US" sz="4000" dirty="0" smtClean="0"/>
              <a:t>  and  </a:t>
            </a:r>
            <a:r>
              <a:rPr lang="en-US" sz="4000" b="1" dirty="0" smtClean="0">
                <a:solidFill>
                  <a:srgbClr val="FF0000"/>
                </a:solidFill>
              </a:rPr>
              <a:t>statistics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9847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Example:  A random sample of </a:t>
            </a:r>
            <a:r>
              <a:rPr lang="en-US" dirty="0" smtClean="0"/>
              <a:t>603 voters </a:t>
            </a:r>
            <a:r>
              <a:rPr lang="en-US" dirty="0" smtClean="0"/>
              <a:t>are asked if they prefer cats or dogs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>
                <a:hlinkClick r:id="rId4"/>
              </a:rPr>
              <a:t>http://news.nationalgeographic.com/news/2013/06/130619-pets-poll-animals-united-states-nation-dogs-cats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/>
              <a:t>3</a:t>
            </a:r>
            <a:r>
              <a:rPr lang="en-US" dirty="0" smtClean="0"/>
              <a:t>14 </a:t>
            </a:r>
            <a:r>
              <a:rPr lang="en-US" dirty="0" smtClean="0"/>
              <a:t>(</a:t>
            </a:r>
            <a:r>
              <a:rPr lang="en-US" dirty="0" smtClean="0"/>
              <a:t>52%) prefer dogs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b="1" i="1" dirty="0" smtClean="0"/>
              <a:t>observed</a:t>
            </a:r>
            <a:r>
              <a:rPr lang="en-US" dirty="0" smtClean="0"/>
              <a:t> percentage in the </a:t>
            </a:r>
            <a:r>
              <a:rPr lang="en-US" b="1" i="1" dirty="0" smtClean="0">
                <a:solidFill>
                  <a:srgbClr val="FF0000"/>
                </a:solidFill>
              </a:rPr>
              <a:t>sample</a:t>
            </a:r>
            <a:r>
              <a:rPr lang="en-US" dirty="0" smtClean="0"/>
              <a:t>, </a:t>
            </a:r>
            <a:r>
              <a:rPr lang="en-US" dirty="0" smtClean="0"/>
              <a:t>52%, </a:t>
            </a:r>
            <a:r>
              <a:rPr lang="en-US" dirty="0" smtClean="0"/>
              <a:t>is a </a:t>
            </a:r>
            <a:r>
              <a:rPr lang="en-US" b="1" i="1" dirty="0" smtClean="0">
                <a:solidFill>
                  <a:srgbClr val="FF0000"/>
                </a:solidFill>
              </a:rPr>
              <a:t>statistic</a:t>
            </a:r>
            <a:r>
              <a:rPr lang="en-US" dirty="0" smtClean="0"/>
              <a:t>.  </a:t>
            </a:r>
          </a:p>
          <a:p>
            <a:pPr lvl="1"/>
            <a:r>
              <a:rPr lang="en-US" dirty="0" smtClean="0"/>
              <a:t>The </a:t>
            </a:r>
            <a:r>
              <a:rPr lang="en-US" b="1" i="1" dirty="0" smtClean="0"/>
              <a:t>unknown</a:t>
            </a:r>
            <a:r>
              <a:rPr lang="en-US" dirty="0" smtClean="0"/>
              <a:t> percent of the </a:t>
            </a:r>
            <a:r>
              <a:rPr lang="en-US" b="1" i="1" dirty="0" smtClean="0">
                <a:solidFill>
                  <a:srgbClr val="3366FF"/>
                </a:solidFill>
              </a:rPr>
              <a:t>population </a:t>
            </a:r>
            <a:r>
              <a:rPr lang="en-US" dirty="0" smtClean="0"/>
              <a:t>who would say yes is a </a:t>
            </a:r>
            <a:r>
              <a:rPr lang="en-US" b="1" i="1" dirty="0" smtClean="0">
                <a:solidFill>
                  <a:srgbClr val="3366FF"/>
                </a:solidFill>
              </a:rPr>
              <a:t>parameter</a:t>
            </a:r>
            <a:r>
              <a:rPr lang="en-US" dirty="0" smtClean="0"/>
              <a:t>.  </a:t>
            </a:r>
          </a:p>
          <a:p>
            <a:pPr lvl="2"/>
            <a:r>
              <a:rPr lang="en-US" dirty="0" smtClean="0"/>
              <a:t>Presumably it’s close to </a:t>
            </a:r>
            <a:r>
              <a:rPr lang="en-US" dirty="0" smtClean="0"/>
              <a:t>52%, </a:t>
            </a:r>
            <a:r>
              <a:rPr lang="en-US" dirty="0" smtClean="0"/>
              <a:t>but we will never know. </a:t>
            </a:r>
          </a:p>
          <a:p>
            <a:pPr lvl="2"/>
            <a:r>
              <a:rPr lang="en-US" dirty="0" smtClean="0"/>
              <a:t>Question we’d like to ask: “How likely is the statistic to be how close to the parameter?”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35625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Population (urn) – our class (x people)</a:t>
            </a:r>
          </a:p>
          <a:p>
            <a:r>
              <a:rPr lang="en-US" dirty="0" smtClean="0"/>
              <a:t>Question: Dogs </a:t>
            </a:r>
            <a:r>
              <a:rPr lang="en-US" dirty="0" err="1" smtClean="0"/>
              <a:t>vs</a:t>
            </a:r>
            <a:r>
              <a:rPr lang="en-US" dirty="0" smtClean="0"/>
              <a:t> Cats </a:t>
            </a:r>
          </a:p>
          <a:p>
            <a:r>
              <a:rPr lang="en-US" dirty="0" smtClean="0"/>
              <a:t>We will sample 5</a:t>
            </a:r>
          </a:p>
          <a:p>
            <a:pPr lvl="1"/>
            <a:r>
              <a:rPr lang="en-US" dirty="0" smtClean="0"/>
              <a:t>Assign numbers</a:t>
            </a:r>
          </a:p>
          <a:p>
            <a:pPr lvl="1"/>
            <a:r>
              <a:rPr lang="en-US" dirty="0" smtClean="0"/>
              <a:t>Use R to sample</a:t>
            </a:r>
          </a:p>
          <a:p>
            <a:pPr lvl="1"/>
            <a:endParaRPr lang="en-US" dirty="0"/>
          </a:p>
          <a:p>
            <a:r>
              <a:rPr lang="en-US" dirty="0" smtClean="0"/>
              <a:t>Repeat 5 times</a:t>
            </a:r>
          </a:p>
          <a:p>
            <a:r>
              <a:rPr lang="en-US" dirty="0" smtClean="0"/>
              <a:t>ascertain truth and run R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6266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 Polls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2016 estimate of the number  of eligible voters is 225,778,000. </a:t>
            </a:r>
          </a:p>
          <a:p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We sampled </a:t>
            </a:r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603</a:t>
            </a:r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 </a:t>
            </a:r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people at random and got </a:t>
            </a:r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314 dogs. </a:t>
            </a:r>
            <a:endParaRPr lang="en-US" dirty="0" smtClean="0">
              <a:solidFill>
                <a:srgbClr val="000000"/>
              </a:solidFill>
              <a:ea typeface="Lucida Grande"/>
              <a:cs typeface="Lucida Grande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507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learned that given a model we can check if the data is consistent with it</a:t>
            </a:r>
          </a:p>
          <a:p>
            <a:r>
              <a:rPr lang="en-US" dirty="0" smtClean="0"/>
              <a:t>Idea: Find models that are consistent with the data.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270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 Polls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2016 estimate of the number  of eligible voters is 225,778,000. </a:t>
            </a:r>
            <a:endParaRPr lang="en-US" dirty="0" smtClean="0"/>
          </a:p>
          <a:p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We sampled </a:t>
            </a:r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603</a:t>
            </a:r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 </a:t>
            </a:r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people at random and got </a:t>
            </a:r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314 dogs. </a:t>
            </a:r>
            <a:endParaRPr lang="en-US" dirty="0" smtClean="0">
              <a:solidFill>
                <a:srgbClr val="000000"/>
              </a:solidFill>
              <a:ea typeface="Lucida Grande"/>
              <a:cs typeface="Lucida Grande"/>
            </a:endParaRPr>
          </a:p>
          <a:p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We will consider various models: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True proportion is p = </a:t>
            </a:r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0.001, 0.002, 0.003, </a:t>
            </a:r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…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ea typeface="Lucida Grande"/>
                <a:cs typeface="Lucida Grande"/>
              </a:rPr>
              <a:t>Which of the models is the data in agreement with?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55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PREFERENCE" val="False"/>
  <p:tag name="DELIMITERS" val="3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</TotalTime>
  <Words>593</Words>
  <Application>Microsoft Macintosh PowerPoint</Application>
  <PresentationFormat>On-screen Show (4:3)</PresentationFormat>
  <Paragraphs>102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Lucida Grande</vt:lpstr>
      <vt:lpstr>Arial</vt:lpstr>
      <vt:lpstr>Office Theme</vt:lpstr>
      <vt:lpstr>Lecture 18</vt:lpstr>
      <vt:lpstr>Final Project</vt:lpstr>
      <vt:lpstr>Final presentation</vt:lpstr>
      <vt:lpstr>Statistics</vt:lpstr>
      <vt:lpstr>Parameters  and  statistics</vt:lpstr>
      <vt:lpstr>Experiment</vt:lpstr>
      <vt:lpstr>US Polls</vt:lpstr>
      <vt:lpstr>Main idea</vt:lpstr>
      <vt:lpstr>US Polls</vt:lpstr>
      <vt:lpstr>Results</vt:lpstr>
      <vt:lpstr>“P-value”</vt:lpstr>
      <vt:lpstr>Cutoff</vt:lpstr>
      <vt:lpstr>Fake data</vt:lpstr>
      <vt:lpstr>Issue</vt:lpstr>
      <vt:lpstr>Naïve parametric bootstrap</vt:lpstr>
      <vt:lpstr>Without Stratification</vt:lpstr>
      <vt:lpstr>Stratified problem</vt:lpstr>
      <vt:lpstr>Bootstrap Stratified</vt:lpstr>
      <vt:lpstr>Bootstrap SRS</vt:lpstr>
      <vt:lpstr>Homework</vt:lpstr>
    </vt:vector>
  </TitlesOfParts>
  <Company>Colorado State University</Company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19</dc:title>
  <dc:creator>Jan Hannig</dc:creator>
  <cp:lastModifiedBy>Jan Hannig</cp:lastModifiedBy>
  <cp:revision>84</cp:revision>
  <dcterms:created xsi:type="dcterms:W3CDTF">2014-04-14T16:03:22Z</dcterms:created>
  <dcterms:modified xsi:type="dcterms:W3CDTF">2016-11-15T17:20:21Z</dcterms:modified>
</cp:coreProperties>
</file>

<file path=docProps/thumbnail.jpeg>
</file>